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17"/>
  </p:notesMasterIdLst>
  <p:handoutMasterIdLst>
    <p:handoutMasterId r:id="rId18"/>
  </p:handoutMasterIdLst>
  <p:sldIdLst>
    <p:sldId id="256" r:id="rId2"/>
    <p:sldId id="464" r:id="rId3"/>
    <p:sldId id="467" r:id="rId4"/>
    <p:sldId id="472" r:id="rId5"/>
    <p:sldId id="471" r:id="rId6"/>
    <p:sldId id="465" r:id="rId7"/>
    <p:sldId id="466" r:id="rId8"/>
    <p:sldId id="476" r:id="rId9"/>
    <p:sldId id="478" r:id="rId10"/>
    <p:sldId id="474" r:id="rId11"/>
    <p:sldId id="477" r:id="rId12"/>
    <p:sldId id="475" r:id="rId13"/>
    <p:sldId id="469" r:id="rId14"/>
    <p:sldId id="473" r:id="rId15"/>
    <p:sldId id="47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BB59"/>
    <a:srgbClr val="C050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604" autoAdjust="0"/>
    <p:restoredTop sz="92239" autoAdjust="0"/>
  </p:normalViewPr>
  <p:slideViewPr>
    <p:cSldViewPr snapToGrid="0" snapToObjects="1">
      <p:cViewPr varScale="1">
        <p:scale>
          <a:sx n="97" d="100"/>
          <a:sy n="97" d="100"/>
        </p:scale>
        <p:origin x="35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5/7/20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2.tiff>
</file>

<file path=ppt/media/image3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5/7/20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NYU Stern IOMS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75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NYU Stern IOMS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tiff"/><Relationship Id="rId4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7343"/>
            <a:ext cx="7772400" cy="3783744"/>
          </a:xfrm>
        </p:spPr>
        <p:txBody>
          <a:bodyPr>
            <a:normAutofit/>
          </a:bodyPr>
          <a:lstStyle/>
          <a:p>
            <a:r>
              <a:rPr lang="en-US" sz="4000" dirty="0"/>
              <a:t>Applied Mechanism Design For Social Good</a:t>
            </a:r>
            <a:endParaRPr lang="en-US" sz="4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23507"/>
            <a:ext cx="6858000" cy="641234"/>
          </a:xfrm>
        </p:spPr>
        <p:txBody>
          <a:bodyPr/>
          <a:lstStyle/>
          <a:p>
            <a:r>
              <a:rPr lang="en-US" dirty="0"/>
              <a:t>John P Dickerson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5080696"/>
            <a:ext cx="25763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#25 – 05/05/2020</a:t>
            </a:r>
          </a:p>
          <a:p>
            <a:endParaRPr lang="en-US" sz="1600" b="1" dirty="0"/>
          </a:p>
          <a:p>
            <a:r>
              <a:rPr lang="en-US" sz="1600" b="1" dirty="0"/>
              <a:t>CMSC828M</a:t>
            </a:r>
          </a:p>
          <a:p>
            <a:r>
              <a:rPr lang="en-US" sz="1600" b="1" dirty="0"/>
              <a:t>Tuesdays &amp; Thursdays</a:t>
            </a:r>
          </a:p>
          <a:p>
            <a:r>
              <a:rPr lang="en-US" sz="1600" b="1" dirty="0"/>
              <a:t>2:00pm – 3:15pm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71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10" y="655273"/>
            <a:ext cx="8929991" cy="55696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38911" y="6498076"/>
            <a:ext cx="45914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Source: FCC data and </a:t>
            </a:r>
            <a:r>
              <a:rPr lang="en-US" dirty="0" err="1"/>
              <a:t>Priceonomics</a:t>
            </a:r>
            <a:endParaRPr lang="en-US" dirty="0"/>
          </a:p>
        </p:txBody>
      </p:sp>
      <p:sp>
        <p:nvSpPr>
          <p:cNvPr id="7" name="Explosion 2 6"/>
          <p:cNvSpPr/>
          <p:nvPr/>
        </p:nvSpPr>
        <p:spPr>
          <a:xfrm>
            <a:off x="1036088" y="1424066"/>
            <a:ext cx="6324081" cy="2383436"/>
          </a:xfrm>
          <a:prstGeom prst="irregularSeal2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Now used worldwide, also for energy, other resources!</a:t>
            </a:r>
          </a:p>
        </p:txBody>
      </p:sp>
    </p:spTree>
    <p:extLst>
      <p:ext uri="{BB962C8B-B14F-4D97-AF65-F5344CB8AC3E}">
        <p14:creationId xmlns:p14="http://schemas.microsoft.com/office/powerpoint/2010/main" val="659377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Here and Now: Spectrum &amp; Incentive Auctions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52600"/>
            <a:ext cx="8245475" cy="4373563"/>
          </a:xfrm>
        </p:spPr>
        <p:txBody>
          <a:bodyPr>
            <a:normAutofit/>
          </a:bodyPr>
          <a:lstStyle/>
          <a:p>
            <a:r>
              <a:rPr lang="en-US" dirty="0"/>
              <a:t>Previously: FCC “owned” chunks of spectrum, gave them out to interested parties via chat, lottery, auction</a:t>
            </a:r>
          </a:p>
          <a:p>
            <a:r>
              <a:rPr lang="en-US" dirty="0"/>
              <a:t>Currently: we’re all out of spectrum </a:t>
            </a:r>
            <a:r>
              <a:rPr lang="en-US" dirty="0">
                <a:sym typeface="Wingdings"/>
              </a:rPr>
              <a:t>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nothing to allocate</a:t>
            </a:r>
            <a:r>
              <a:rPr lang="en-US" dirty="0">
                <a:sym typeface="Wingdings"/>
              </a:rPr>
              <a:t>!</a:t>
            </a:r>
          </a:p>
          <a:p>
            <a:r>
              <a:rPr lang="en-US" dirty="0">
                <a:sym typeface="Wingdings"/>
              </a:rPr>
              <a:t>Need to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re-</a:t>
            </a:r>
            <a:r>
              <a:rPr lang="en-US" dirty="0">
                <a:sym typeface="Wingdings"/>
              </a:rPr>
              <a:t>allocate spectrum from old tech to new tech: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Forward auction: buyers compete to buy goods (prices increase)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Reverse auction: sellers compete to sell goods (prices decrease)</a:t>
            </a:r>
          </a:p>
          <a:p>
            <a:r>
              <a:rPr lang="en-US" dirty="0">
                <a:solidFill>
                  <a:schemeClr val="tx2"/>
                </a:solidFill>
                <a:sym typeface="Wingdings"/>
              </a:rPr>
              <a:t>Incentive auction</a:t>
            </a:r>
            <a:r>
              <a:rPr lang="en-US" dirty="0">
                <a:sym typeface="Wingdings"/>
              </a:rPr>
              <a:t>: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>
                <a:sym typeface="Wingdings"/>
              </a:rPr>
              <a:t>Reverse auction to incentivize old firms to relinquish broadcast rights to the FCC, aka sell their goods to the FCC</a:t>
            </a:r>
          </a:p>
          <a:p>
            <a:pPr marL="457200" indent="-457200">
              <a:buFont typeface="+mj-lt"/>
              <a:buAutoNum type="arabicPeriod"/>
            </a:pPr>
            <a:r>
              <a:rPr lang="en-US" b="0" dirty="0">
                <a:sym typeface="Wingdings"/>
              </a:rPr>
              <a:t>Forward auction sells rights to new firms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900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880314" y="1287887"/>
            <a:ext cx="5276894" cy="543803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257245" cy="877592"/>
          </a:xfrm>
        </p:spPr>
        <p:txBody>
          <a:bodyPr>
            <a:normAutofit/>
          </a:bodyPr>
          <a:lstStyle/>
          <a:p>
            <a:r>
              <a:rPr lang="en-US" dirty="0"/>
              <a:t>FCC </a:t>
            </a:r>
            <a:r>
              <a:rPr lang="en-US"/>
              <a:t>Incentive Auction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60982" y="1645277"/>
            <a:ext cx="1526147" cy="7083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Forward Auction Applications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160982" y="5063006"/>
            <a:ext cx="1526147" cy="7083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Reverse Auction Applications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2073499" y="5030810"/>
            <a:ext cx="1545466" cy="7727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Set clearing targets </a:t>
            </a:r>
            <a:r>
              <a:rPr lang="en-US" sz="1400"/>
              <a:t>&amp; constraints</a:t>
            </a:r>
            <a:endParaRPr lang="en-US" sz="1400" dirty="0"/>
          </a:p>
        </p:txBody>
      </p:sp>
      <p:sp>
        <p:nvSpPr>
          <p:cNvPr id="8" name="Rounded Rectangle 7"/>
          <p:cNvSpPr/>
          <p:nvPr/>
        </p:nvSpPr>
        <p:spPr>
          <a:xfrm>
            <a:off x="2073499" y="3360313"/>
            <a:ext cx="1545466" cy="77273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Reverse auction bidding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2073499" y="1613081"/>
            <a:ext cx="1545466" cy="77273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Forward auction </a:t>
            </a:r>
            <a:r>
              <a:rPr lang="en-US" sz="1400" dirty="0"/>
              <a:t>bidding</a:t>
            </a:r>
          </a:p>
        </p:txBody>
      </p:sp>
      <p:sp>
        <p:nvSpPr>
          <p:cNvPr id="10" name="Diamond 9"/>
          <p:cNvSpPr/>
          <p:nvPr/>
        </p:nvSpPr>
        <p:spPr>
          <a:xfrm>
            <a:off x="4258873" y="1526149"/>
            <a:ext cx="1580835" cy="946595"/>
          </a:xfrm>
          <a:prstGeom prst="diamond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Final rule?</a:t>
            </a:r>
          </a:p>
        </p:txBody>
      </p:sp>
      <p:sp>
        <p:nvSpPr>
          <p:cNvPr id="11" name="Diamond 10"/>
          <p:cNvSpPr/>
          <p:nvPr/>
        </p:nvSpPr>
        <p:spPr>
          <a:xfrm>
            <a:off x="4258334" y="2968583"/>
            <a:ext cx="1581912" cy="950976"/>
          </a:xfrm>
          <a:prstGeom prst="diamond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Bidding stopped?</a:t>
            </a:r>
          </a:p>
        </p:txBody>
      </p:sp>
      <p:cxnSp>
        <p:nvCxnSpPr>
          <p:cNvPr id="18" name="Straight Arrow Connector 17"/>
          <p:cNvCxnSpPr>
            <a:stCxn id="6" idx="3"/>
            <a:endCxn id="7" idx="1"/>
          </p:cNvCxnSpPr>
          <p:nvPr/>
        </p:nvCxnSpPr>
        <p:spPr>
          <a:xfrm>
            <a:off x="1687129" y="5417175"/>
            <a:ext cx="3863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5" idx="3"/>
            <a:endCxn id="9" idx="1"/>
          </p:cNvCxnSpPr>
          <p:nvPr/>
        </p:nvCxnSpPr>
        <p:spPr>
          <a:xfrm>
            <a:off x="1687129" y="1999446"/>
            <a:ext cx="38637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9" idx="2"/>
          </p:cNvCxnSpPr>
          <p:nvPr/>
        </p:nvCxnSpPr>
        <p:spPr>
          <a:xfrm flipH="1" flipV="1">
            <a:off x="2846232" y="2385811"/>
            <a:ext cx="1" cy="97450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7" idx="0"/>
            <a:endCxn id="8" idx="2"/>
          </p:cNvCxnSpPr>
          <p:nvPr/>
        </p:nvCxnSpPr>
        <p:spPr>
          <a:xfrm flipV="1">
            <a:off x="2846232" y="4133043"/>
            <a:ext cx="0" cy="8977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9" idx="3"/>
          </p:cNvCxnSpPr>
          <p:nvPr/>
        </p:nvCxnSpPr>
        <p:spPr>
          <a:xfrm>
            <a:off x="3618965" y="1999446"/>
            <a:ext cx="63106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5040448" y="2472744"/>
            <a:ext cx="473255" cy="495839"/>
            <a:chOff x="5040448" y="2472744"/>
            <a:chExt cx="473255" cy="495839"/>
          </a:xfrm>
        </p:grpSpPr>
        <p:cxnSp>
          <p:nvCxnSpPr>
            <p:cNvPr id="33" name="Straight Arrow Connector 32"/>
            <p:cNvCxnSpPr>
              <a:endCxn id="11" idx="0"/>
            </p:cNvCxnSpPr>
            <p:nvPr/>
          </p:nvCxnSpPr>
          <p:spPr>
            <a:xfrm>
              <a:off x="5040449" y="2472744"/>
              <a:ext cx="8841" cy="495839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5040448" y="2532017"/>
              <a:ext cx="4732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No</a:t>
              </a:r>
            </a:p>
          </p:txBody>
        </p:sp>
      </p:grpSp>
      <p:grpSp>
        <p:nvGrpSpPr>
          <p:cNvPr id="79" name="Group 78"/>
          <p:cNvGrpSpPr/>
          <p:nvPr/>
        </p:nvGrpSpPr>
        <p:grpSpPr>
          <a:xfrm>
            <a:off x="3533653" y="2340837"/>
            <a:ext cx="772734" cy="1103234"/>
            <a:chOff x="3533653" y="2340837"/>
            <a:chExt cx="772734" cy="1103234"/>
          </a:xfrm>
        </p:grpSpPr>
        <p:cxnSp>
          <p:nvCxnSpPr>
            <p:cNvPr id="37" name="Straight Arrow Connector 36"/>
            <p:cNvCxnSpPr>
              <a:stCxn id="11" idx="1"/>
            </p:cNvCxnSpPr>
            <p:nvPr/>
          </p:nvCxnSpPr>
          <p:spPr>
            <a:xfrm flipH="1" flipV="1">
              <a:off x="3533653" y="2340837"/>
              <a:ext cx="724681" cy="110323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3833132" y="2685905"/>
              <a:ext cx="4732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No</a:t>
              </a:r>
            </a:p>
          </p:txBody>
        </p:sp>
      </p:grpSp>
      <p:sp>
        <p:nvSpPr>
          <p:cNvPr id="41" name="Rounded Rectangle 40"/>
          <p:cNvSpPr/>
          <p:nvPr/>
        </p:nvSpPr>
        <p:spPr>
          <a:xfrm>
            <a:off x="4276557" y="4416472"/>
            <a:ext cx="1545466" cy="77273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/>
              <a:t>Forward auction </a:t>
            </a:r>
            <a:r>
              <a:rPr lang="en-US" sz="1400" dirty="0"/>
              <a:t>bidding</a:t>
            </a:r>
          </a:p>
        </p:txBody>
      </p:sp>
      <p:sp>
        <p:nvSpPr>
          <p:cNvPr id="42" name="Diamond 41"/>
          <p:cNvSpPr/>
          <p:nvPr/>
        </p:nvSpPr>
        <p:spPr>
          <a:xfrm>
            <a:off x="4258873" y="5600255"/>
            <a:ext cx="1580835" cy="946595"/>
          </a:xfrm>
          <a:prstGeom prst="diamond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Final rule?</a:t>
            </a:r>
          </a:p>
        </p:txBody>
      </p:sp>
      <p:grpSp>
        <p:nvGrpSpPr>
          <p:cNvPr id="80" name="Group 79"/>
          <p:cNvGrpSpPr/>
          <p:nvPr/>
        </p:nvGrpSpPr>
        <p:grpSpPr>
          <a:xfrm>
            <a:off x="4984895" y="3919559"/>
            <a:ext cx="657593" cy="496913"/>
            <a:chOff x="4984895" y="3919559"/>
            <a:chExt cx="657593" cy="496913"/>
          </a:xfrm>
        </p:grpSpPr>
        <p:cxnSp>
          <p:nvCxnSpPr>
            <p:cNvPr id="43" name="Straight Arrow Connector 42"/>
            <p:cNvCxnSpPr>
              <a:stCxn id="11" idx="2"/>
              <a:endCxn id="41" idx="0"/>
            </p:cNvCxnSpPr>
            <p:nvPr/>
          </p:nvCxnSpPr>
          <p:spPr>
            <a:xfrm>
              <a:off x="5049290" y="3919559"/>
              <a:ext cx="0" cy="49691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4984895" y="3971197"/>
              <a:ext cx="6575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Yes</a:t>
              </a:r>
            </a:p>
          </p:txBody>
        </p:sp>
      </p:grpSp>
      <p:cxnSp>
        <p:nvCxnSpPr>
          <p:cNvPr id="47" name="Straight Arrow Connector 46"/>
          <p:cNvCxnSpPr>
            <a:endCxn id="42" idx="0"/>
          </p:cNvCxnSpPr>
          <p:nvPr/>
        </p:nvCxnSpPr>
        <p:spPr>
          <a:xfrm>
            <a:off x="5049291" y="5189202"/>
            <a:ext cx="0" cy="41105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83" name="Group 82"/>
          <p:cNvGrpSpPr/>
          <p:nvPr/>
        </p:nvGrpSpPr>
        <p:grpSpPr>
          <a:xfrm>
            <a:off x="3618965" y="5417175"/>
            <a:ext cx="653629" cy="623017"/>
            <a:chOff x="3618965" y="5417175"/>
            <a:chExt cx="653629" cy="623017"/>
          </a:xfrm>
        </p:grpSpPr>
        <p:cxnSp>
          <p:nvCxnSpPr>
            <p:cNvPr id="50" name="Straight Arrow Connector 49"/>
            <p:cNvCxnSpPr>
              <a:endCxn id="7" idx="3"/>
            </p:cNvCxnSpPr>
            <p:nvPr/>
          </p:nvCxnSpPr>
          <p:spPr>
            <a:xfrm flipH="1" flipV="1">
              <a:off x="3618965" y="5417175"/>
              <a:ext cx="631067" cy="623017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3799339" y="5446366"/>
              <a:ext cx="47325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No</a:t>
              </a: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5839707" y="1715035"/>
            <a:ext cx="1227730" cy="4380763"/>
            <a:chOff x="5839707" y="1715035"/>
            <a:chExt cx="1227730" cy="4380763"/>
          </a:xfrm>
        </p:grpSpPr>
        <p:sp>
          <p:nvSpPr>
            <p:cNvPr id="12" name="Rounded Rectangle 11"/>
            <p:cNvSpPr/>
            <p:nvPr/>
          </p:nvSpPr>
          <p:spPr>
            <a:xfrm>
              <a:off x="6050004" y="3672940"/>
              <a:ext cx="1017433" cy="772730"/>
            </a:xfrm>
            <a:prstGeom prst="round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Forward auction </a:t>
              </a:r>
              <a:r>
                <a:rPr lang="en-US" sz="1400" dirty="0"/>
                <a:t>bidding</a:t>
              </a:r>
            </a:p>
          </p:txBody>
        </p:sp>
        <p:grpSp>
          <p:nvGrpSpPr>
            <p:cNvPr id="82" name="Group 81"/>
            <p:cNvGrpSpPr/>
            <p:nvPr/>
          </p:nvGrpSpPr>
          <p:grpSpPr>
            <a:xfrm>
              <a:off x="5839707" y="1715035"/>
              <a:ext cx="719013" cy="1957905"/>
              <a:chOff x="5839707" y="1715035"/>
              <a:chExt cx="719013" cy="1957905"/>
            </a:xfrm>
          </p:grpSpPr>
          <p:cxnSp>
            <p:nvCxnSpPr>
              <p:cNvPr id="61" name="Elbow Connector 60"/>
              <p:cNvCxnSpPr>
                <a:endCxn id="12" idx="0"/>
              </p:cNvCxnSpPr>
              <p:nvPr/>
            </p:nvCxnSpPr>
            <p:spPr>
              <a:xfrm rot="16200000" flipH="1">
                <a:off x="5362467" y="2476686"/>
                <a:ext cx="1673494" cy="719013"/>
              </a:xfrm>
              <a:prstGeom prst="bentConnector3">
                <a:avLst>
                  <a:gd name="adj1" fmla="val -23"/>
                </a:avLst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6" name="TextBox 65"/>
              <p:cNvSpPr txBox="1"/>
              <p:nvPr/>
            </p:nvSpPr>
            <p:spPr>
              <a:xfrm>
                <a:off x="5846202" y="1715035"/>
                <a:ext cx="65759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/>
                  <a:t>Yes</a:t>
                </a:r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5839708" y="4445670"/>
              <a:ext cx="719013" cy="1650128"/>
              <a:chOff x="5839708" y="4445670"/>
              <a:chExt cx="719013" cy="1650128"/>
            </a:xfrm>
          </p:grpSpPr>
          <p:cxnSp>
            <p:nvCxnSpPr>
              <p:cNvPr id="63" name="Elbow Connector 62"/>
              <p:cNvCxnSpPr>
                <a:stCxn id="42" idx="3"/>
                <a:endCxn id="12" idx="2"/>
              </p:cNvCxnSpPr>
              <p:nvPr/>
            </p:nvCxnSpPr>
            <p:spPr>
              <a:xfrm flipV="1">
                <a:off x="5839708" y="4445670"/>
                <a:ext cx="719013" cy="1627883"/>
              </a:xfrm>
              <a:prstGeom prst="bentConnector2">
                <a:avLst/>
              </a:prstGeom>
              <a:ln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67" name="TextBox 66"/>
              <p:cNvSpPr txBox="1"/>
              <p:nvPr/>
            </p:nvSpPr>
            <p:spPr>
              <a:xfrm>
                <a:off x="5845339" y="5788021"/>
                <a:ext cx="65759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/>
                  <a:t>Yes</a:t>
                </a:r>
              </a:p>
            </p:txBody>
          </p:sp>
        </p:grpSp>
      </p:grpSp>
      <p:sp>
        <p:nvSpPr>
          <p:cNvPr id="76" name="TextBox 75"/>
          <p:cNvSpPr txBox="1"/>
          <p:nvPr/>
        </p:nvSpPr>
        <p:spPr>
          <a:xfrm>
            <a:off x="1841678" y="6387921"/>
            <a:ext cx="1970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Clock Phase</a:t>
            </a:r>
          </a:p>
        </p:txBody>
      </p:sp>
      <p:grpSp>
        <p:nvGrpSpPr>
          <p:cNvPr id="85" name="Group 84"/>
          <p:cNvGrpSpPr/>
          <p:nvPr/>
        </p:nvGrpSpPr>
        <p:grpSpPr>
          <a:xfrm>
            <a:off x="7067437" y="1287887"/>
            <a:ext cx="2114395" cy="5461836"/>
            <a:chOff x="7067437" y="1287887"/>
            <a:chExt cx="2114395" cy="5461836"/>
          </a:xfrm>
        </p:grpSpPr>
        <p:sp>
          <p:nvSpPr>
            <p:cNvPr id="75" name="Rectangle 74"/>
            <p:cNvSpPr/>
            <p:nvPr/>
          </p:nvSpPr>
          <p:spPr>
            <a:xfrm>
              <a:off x="7250000" y="1287887"/>
              <a:ext cx="1713526" cy="5438034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7339771" y="5030810"/>
              <a:ext cx="1545466" cy="772730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/>
                <a:t>Reverse auction final </a:t>
              </a:r>
              <a:r>
                <a:rPr lang="en-US" sz="1400"/>
                <a:t>channel assignment</a:t>
              </a:r>
              <a:endParaRPr lang="en-US" sz="1400" dirty="0"/>
            </a:p>
          </p:txBody>
        </p:sp>
        <p:sp>
          <p:nvSpPr>
            <p:cNvPr id="14" name="Rounded Rectangle 13"/>
            <p:cNvSpPr/>
            <p:nvPr/>
          </p:nvSpPr>
          <p:spPr>
            <a:xfrm>
              <a:off x="7339771" y="2188757"/>
              <a:ext cx="1545466" cy="772730"/>
            </a:xfrm>
            <a:prstGeom prst="round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/>
                <a:t>Forward auction </a:t>
              </a:r>
              <a:r>
                <a:rPr lang="en-US" sz="1400" dirty="0"/>
                <a:t>final </a:t>
              </a:r>
              <a:r>
                <a:rPr lang="en-US" sz="1400"/>
                <a:t>channel assignment</a:t>
              </a:r>
              <a:endParaRPr lang="en-US" sz="1400" dirty="0"/>
            </a:p>
          </p:txBody>
        </p:sp>
        <p:cxnSp>
          <p:nvCxnSpPr>
            <p:cNvPr id="68" name="Elbow Connector 67"/>
            <p:cNvCxnSpPr>
              <a:stCxn id="12" idx="3"/>
              <a:endCxn id="14" idx="2"/>
            </p:cNvCxnSpPr>
            <p:nvPr/>
          </p:nvCxnSpPr>
          <p:spPr>
            <a:xfrm flipV="1">
              <a:off x="7067437" y="2961487"/>
              <a:ext cx="1045067" cy="1097818"/>
            </a:xfrm>
            <a:prstGeom prst="bentConnector2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Elbow Connector 70"/>
            <p:cNvCxnSpPr>
              <a:stCxn id="12" idx="3"/>
              <a:endCxn id="13" idx="0"/>
            </p:cNvCxnSpPr>
            <p:nvPr/>
          </p:nvCxnSpPr>
          <p:spPr>
            <a:xfrm>
              <a:off x="7067437" y="4059305"/>
              <a:ext cx="1045067" cy="971505"/>
            </a:xfrm>
            <a:prstGeom prst="bentConnector2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7211365" y="6103392"/>
              <a:ext cx="19704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/>
                <a:t>Assignment Phase</a:t>
              </a:r>
              <a:endParaRPr lang="en-US" i="1" dirty="0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85508" y="1287887"/>
            <a:ext cx="1671493" cy="2061918"/>
            <a:chOff x="85508" y="1287887"/>
            <a:chExt cx="1671493" cy="2061918"/>
          </a:xfrm>
        </p:grpSpPr>
        <p:pic>
          <p:nvPicPr>
            <p:cNvPr id="86" name="Picture 85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6399" y="1287887"/>
              <a:ext cx="1375312" cy="309445"/>
            </a:xfrm>
            <a:prstGeom prst="rect">
              <a:avLst/>
            </a:prstGeom>
          </p:spPr>
        </p:pic>
        <p:pic>
          <p:nvPicPr>
            <p:cNvPr id="87" name="Picture 8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5508" y="2353615"/>
              <a:ext cx="743382" cy="743382"/>
            </a:xfrm>
            <a:prstGeom prst="rect">
              <a:avLst/>
            </a:prstGeom>
          </p:spPr>
        </p:pic>
        <p:pic>
          <p:nvPicPr>
            <p:cNvPr id="88" name="Picture 8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19147" y="2413123"/>
              <a:ext cx="937854" cy="936682"/>
            </a:xfrm>
            <a:prstGeom prst="rect">
              <a:avLst/>
            </a:prstGeom>
          </p:spPr>
        </p:pic>
      </p:grpSp>
      <p:pic>
        <p:nvPicPr>
          <p:cNvPr id="91" name="Picture 9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215" y="5851978"/>
            <a:ext cx="927725" cy="92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071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41" grpId="0" animBg="1"/>
      <p:bldP spid="42" grpId="0" animBg="1"/>
      <p:bldP spid="7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Reverse Auction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 iteration started in March 2016, ended June 2016!</a:t>
            </a:r>
          </a:p>
          <a:p>
            <a:r>
              <a:rPr lang="en-US" dirty="0"/>
              <a:t>FCC is now the proud “owner” of 126 MHz of spectrum for the measly sum of </a:t>
            </a:r>
            <a:r>
              <a:rPr lang="en-US" dirty="0">
                <a:solidFill>
                  <a:schemeClr val="tx2"/>
                </a:solidFill>
              </a:rPr>
              <a:t>US$86.4 billion</a:t>
            </a:r>
            <a:r>
              <a:rPr lang="en-US" dirty="0"/>
              <a:t>!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FCC didn’t actually pay; just holding onto it for forward auction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It’s possible that they “paid” too much, might have to redo</a:t>
            </a:r>
          </a:p>
          <a:p>
            <a:r>
              <a:rPr lang="en-US" dirty="0"/>
              <a:t>How did they get this?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(Second half of this lecture will talk about those details.)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40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 Auction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52600"/>
            <a:ext cx="8094133" cy="4373563"/>
          </a:xfrm>
        </p:spPr>
        <p:txBody>
          <a:bodyPr>
            <a:normAutofit fontScale="92500"/>
          </a:bodyPr>
          <a:lstStyle/>
          <a:p>
            <a:r>
              <a:rPr lang="en-US" dirty="0"/>
              <a:t>Ascending auction: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Not open cry, rather ascends in fixed increments (5-15%)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Bidders reveal how many “units” they would buy at this price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Constraints put on bidders based on previous rounds (</a:t>
            </a:r>
            <a:r>
              <a:rPr lang="en-US" b="0" dirty="0">
                <a:solidFill>
                  <a:schemeClr val="tx2"/>
                </a:solidFill>
              </a:rPr>
              <a:t>activity rule</a:t>
            </a:r>
            <a:r>
              <a:rPr lang="en-US" b="0" dirty="0"/>
              <a:t>)</a:t>
            </a:r>
            <a:endParaRPr lang="en-US" b="0" dirty="0">
              <a:solidFill>
                <a:schemeClr val="tx2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Various types of bids, e.g.: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All-or-nothing</a:t>
            </a:r>
            <a:r>
              <a:rPr lang="en-US" dirty="0"/>
              <a:t>: satisfy entire bid or give me nothing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Switch bids</a:t>
            </a:r>
            <a:r>
              <a:rPr lang="en-US" b="0" dirty="0"/>
              <a:t>: move demand from one generic spectrum band to another one</a:t>
            </a:r>
          </a:p>
          <a:p>
            <a:r>
              <a:rPr lang="en-US" dirty="0"/>
              <a:t>If demand &lt; supply, or prices won’t cover reverse auction: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Increase price in high-demand areas until bidders drop out</a:t>
            </a:r>
          </a:p>
          <a:p>
            <a:r>
              <a:rPr lang="en-US" dirty="0"/>
              <a:t>If bidding stops &amp; clearing target accomplished &amp; profitable: finish!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26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066800" y="3246620"/>
            <a:ext cx="1905000" cy="140158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457200" y="122238"/>
            <a:ext cx="7543800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9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sz="3600" dirty="0"/>
              <a:t>THE DOUBLE AUCTION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1066800" y="1600200"/>
            <a:ext cx="0" cy="4572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H="1">
            <a:off x="1066800" y="6172200"/>
            <a:ext cx="70104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066800" y="1828800"/>
            <a:ext cx="5181600" cy="38100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H="1">
            <a:off x="1066800" y="2057400"/>
            <a:ext cx="5257800" cy="41148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58563" y="1295400"/>
            <a:ext cx="3558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$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924800" y="6248400"/>
            <a:ext cx="8172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MHz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248400" y="4724400"/>
            <a:ext cx="23142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Bids from wireless </a:t>
            </a:r>
          </a:p>
          <a:p>
            <a:r>
              <a:rPr lang="en-US" dirty="0"/>
              <a:t>companies generate </a:t>
            </a:r>
          </a:p>
          <a:p>
            <a:r>
              <a:rPr lang="en-US" dirty="0"/>
              <a:t>a demand curve for</a:t>
            </a:r>
          </a:p>
          <a:p>
            <a:r>
              <a:rPr lang="en-US" dirty="0"/>
              <a:t>newly free spectrum.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24600" y="1447800"/>
            <a:ext cx="249445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Bids from television</a:t>
            </a:r>
          </a:p>
          <a:p>
            <a:r>
              <a:rPr lang="en-US" dirty="0"/>
              <a:t>broadcasters generate </a:t>
            </a:r>
          </a:p>
          <a:p>
            <a:r>
              <a:rPr lang="en-US" dirty="0"/>
              <a:t>a supply curve for</a:t>
            </a:r>
          </a:p>
          <a:p>
            <a:r>
              <a:rPr lang="en-US" dirty="0"/>
              <a:t>spectrum that can be</a:t>
            </a:r>
          </a:p>
          <a:p>
            <a:r>
              <a:rPr lang="en-US" dirty="0"/>
              <a:t>cleared.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066800" y="3246620"/>
            <a:ext cx="1905000" cy="0"/>
          </a:xfrm>
          <a:prstGeom prst="line">
            <a:avLst/>
          </a:prstGeom>
          <a:ln w="38100" cmpd="sng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066800" y="4648200"/>
            <a:ext cx="1905000" cy="0"/>
          </a:xfrm>
          <a:prstGeom prst="line">
            <a:avLst/>
          </a:prstGeom>
          <a:ln w="38100" cmpd="sng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971800" y="1600200"/>
            <a:ext cx="0" cy="4572000"/>
          </a:xfrm>
          <a:prstGeom prst="line">
            <a:avLst/>
          </a:prstGeom>
          <a:ln w="57150" cmpd="sng">
            <a:solidFill>
              <a:schemeClr val="tx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981200" y="1219200"/>
            <a:ext cx="2044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Spectrum Cleared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295400" y="36576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Revenue for US Treasury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152400" y="2667000"/>
            <a:ext cx="99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 paid by buyers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2400" y="4182070"/>
            <a:ext cx="990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Price paid to sellers</a:t>
            </a: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C5CE58-77C2-4F96-93D6-2E5A98396D22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-14989" y="649074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73-315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653259" y="1752601"/>
            <a:ext cx="2147342" cy="1837729"/>
            <a:chOff x="2653259" y="1752601"/>
            <a:chExt cx="2147342" cy="1837729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89378" y="1752601"/>
              <a:ext cx="1311223" cy="1311223"/>
            </a:xfrm>
            <a:prstGeom prst="rect">
              <a:avLst/>
            </a:prstGeom>
          </p:spPr>
        </p:pic>
        <p:cxnSp>
          <p:nvCxnSpPr>
            <p:cNvPr id="17" name="Straight Arrow Connector 16"/>
            <p:cNvCxnSpPr/>
            <p:nvPr/>
          </p:nvCxnSpPr>
          <p:spPr>
            <a:xfrm flipH="1">
              <a:off x="2653259" y="2667000"/>
              <a:ext cx="1259174" cy="92333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7540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/>
      <p:bldP spid="18" grpId="0"/>
      <p:bldP spid="24" grpId="0"/>
      <p:bldP spid="25" grpId="0"/>
      <p:bldP spid="26" grpId="0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033098" cy="1371600"/>
          </a:xfrm>
        </p:spPr>
        <p:txBody>
          <a:bodyPr/>
          <a:lstStyle/>
          <a:p>
            <a:r>
              <a:rPr lang="en-US" dirty="0"/>
              <a:t>Allocating Spectrum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Radio spectrum is a </a:t>
            </a:r>
            <a:r>
              <a:rPr lang="en-US" dirty="0">
                <a:solidFill>
                  <a:schemeClr val="tx2"/>
                </a:solidFill>
              </a:rPr>
              <a:t>finite natural resource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Interference issues, not infinitely divisible</a:t>
            </a:r>
          </a:p>
          <a:p>
            <a:r>
              <a:rPr lang="en-US" dirty="0"/>
              <a:t>Bands are </a:t>
            </a:r>
            <a:r>
              <a:rPr lang="en-US" dirty="0">
                <a:solidFill>
                  <a:schemeClr val="tx2"/>
                </a:solidFill>
              </a:rPr>
              <a:t>heterogeneous but similar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Bands support different levels of data transfer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Bands support different levels of transfer clarity</a:t>
            </a:r>
          </a:p>
          <a:p>
            <a:r>
              <a:rPr lang="en-US" dirty="0"/>
              <a:t>FCC allocates bands of spectrum to various industries and firms within those industries; wants: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Efficiency aka maximize social welfare?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Revenue/Profit maximization?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Practice: can improve </a:t>
            </a:r>
            <a:r>
              <a:rPr lang="en-US" b="0" dirty="0">
                <a:solidFill>
                  <a:schemeClr val="tx2"/>
                </a:solidFill>
              </a:rPr>
              <a:t>both</a:t>
            </a:r>
            <a:r>
              <a:rPr lang="en-US" b="0" dirty="0"/>
              <a:t> over, e.g., lotteries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4526" y="1830420"/>
            <a:ext cx="2108149" cy="1770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031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</a:t>
            </a:fld>
            <a:endParaRPr lang="en-US"/>
          </a:p>
        </p:txBody>
      </p:sp>
      <p:pic>
        <p:nvPicPr>
          <p:cNvPr id="5" name="Picture 4" descr="2003-allochrt.pd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85483"/>
            <a:ext cx="9144000" cy="58510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488668"/>
            <a:ext cx="5661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Source: US Department of Commerce</a:t>
            </a:r>
          </a:p>
        </p:txBody>
      </p:sp>
    </p:spTree>
    <p:extLst>
      <p:ext uri="{BB962C8B-B14F-4D97-AF65-F5344CB8AC3E}">
        <p14:creationId xmlns:p14="http://schemas.microsoft.com/office/powerpoint/2010/main" val="1902120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/>
              <a:t>Pre-1980s: Allocation by Committee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Interested firms present to an FCC committee</a:t>
            </a:r>
          </a:p>
          <a:p>
            <a:r>
              <a:rPr lang="en-US" dirty="0">
                <a:solidFill>
                  <a:srgbClr val="00B050"/>
                </a:solidFill>
              </a:rPr>
              <a:t>Pros: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Inherently multi-objective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Firms explicitly make a case for the public welfare</a:t>
            </a:r>
          </a:p>
          <a:p>
            <a:r>
              <a:rPr lang="en-US" dirty="0">
                <a:solidFill>
                  <a:schemeClr val="tx2"/>
                </a:solidFill>
              </a:rPr>
              <a:t>Cons: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No revenue for the FCC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Not a transparent mechanism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Potentially high labor cost / slow speed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Manipulate via </a:t>
            </a:r>
            <a:r>
              <a:rPr lang="en-US" b="0" dirty="0" err="1"/>
              <a:t>backchannelling</a:t>
            </a:r>
            <a:r>
              <a:rPr lang="en-US" b="0" dirty="0"/>
              <a:t>, bribery,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84560" y="1126267"/>
            <a:ext cx="1405377" cy="159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915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6974732" cy="1371600"/>
          </a:xfrm>
        </p:spPr>
        <p:txBody>
          <a:bodyPr/>
          <a:lstStyle/>
          <a:p>
            <a:r>
              <a:rPr lang="en-US"/>
              <a:t>The 1980s: Lotteries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Firms apply in advance and are accepted by the FCC</a:t>
            </a:r>
          </a:p>
          <a:p>
            <a:r>
              <a:rPr lang="en-US" dirty="0"/>
              <a:t>FCC allocates band licenses via lottery</a:t>
            </a:r>
          </a:p>
          <a:p>
            <a:r>
              <a:rPr lang="en-US" dirty="0">
                <a:solidFill>
                  <a:srgbClr val="00B050"/>
                </a:solidFill>
              </a:rPr>
              <a:t>Pros: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Fair – anyone can win regardless of money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Simple and transparent</a:t>
            </a:r>
          </a:p>
          <a:p>
            <a:r>
              <a:rPr lang="en-US" dirty="0">
                <a:solidFill>
                  <a:schemeClr val="tx2"/>
                </a:solidFill>
              </a:rPr>
              <a:t>Cons: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Rent-seeking: firm asks for more than it needs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Resell to other firms for profit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Negotiations take forever </a:t>
            </a:r>
            <a:r>
              <a:rPr lang="en-US" dirty="0">
                <a:sym typeface="Wingdings"/>
              </a:rPr>
              <a:t></a:t>
            </a:r>
            <a:r>
              <a:rPr lang="en-US" dirty="0"/>
              <a:t> unused spectrum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Efficiency issues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4001" y="4902741"/>
            <a:ext cx="3399056" cy="2560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079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Far Future:</a:t>
            </a:r>
            <a:br>
              <a:rPr lang="en-US" dirty="0"/>
            </a:br>
            <a:r>
              <a:rPr lang="en-US" dirty="0"/>
              <a:t>Spot Markets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about </a:t>
            </a:r>
            <a:r>
              <a:rPr lang="en-US" dirty="0">
                <a:solidFill>
                  <a:schemeClr val="tx2"/>
                </a:solidFill>
              </a:rPr>
              <a:t>immediate</a:t>
            </a:r>
            <a:r>
              <a:rPr lang="en-US" dirty="0"/>
              <a:t> (re-)allocation of spectrum?</a:t>
            </a:r>
          </a:p>
          <a:p>
            <a:r>
              <a:rPr lang="en-US" dirty="0"/>
              <a:t>Already exist: </a:t>
            </a:r>
            <a:r>
              <a:rPr lang="en-US" dirty="0">
                <a:solidFill>
                  <a:schemeClr val="tx2"/>
                </a:solidFill>
              </a:rPr>
              <a:t>spot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energy markets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Some agents produce surplus energy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Some agents require extra energy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Market matches supply/demand immediately</a:t>
            </a:r>
          </a:p>
          <a:p>
            <a:r>
              <a:rPr lang="en-US" dirty="0"/>
              <a:t>What about a </a:t>
            </a:r>
            <a:r>
              <a:rPr lang="en-US" dirty="0">
                <a:solidFill>
                  <a:schemeClr val="tx2"/>
                </a:solidFill>
              </a:rPr>
              <a:t>spot spectrum market</a:t>
            </a:r>
            <a:r>
              <a:rPr lang="en-US" dirty="0"/>
              <a:t>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Hardware isn’t there yet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Carriers make huge investments in infrastructure for specific bands of spectra – long-term licenses good here</a:t>
            </a:r>
          </a:p>
          <a:p>
            <a:r>
              <a:rPr lang="en-US" dirty="0"/>
              <a:t>Flexible hardware </a:t>
            </a:r>
            <a:r>
              <a:rPr lang="en-US" dirty="0">
                <a:sym typeface="Wingdings"/>
              </a:rPr>
              <a:t> spot market that prices bandwidth for a specific location and time  more efficient (someday)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651" y="2279560"/>
            <a:ext cx="2735814" cy="182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373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Here and Now: Spectrum &amp; Incentive Auctions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Rent-seeking &amp; speculation on lotteries in the 1980s and 1990s publicized that the FCC was </a:t>
            </a:r>
            <a:r>
              <a:rPr lang="en-US" dirty="0">
                <a:solidFill>
                  <a:schemeClr val="tx2"/>
                </a:solidFill>
              </a:rPr>
              <a:t>giving away</a:t>
            </a:r>
            <a:r>
              <a:rPr lang="en-US" dirty="0"/>
              <a:t> a valuable commodity: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1993: US Congress tells FCC to implement auctions</a:t>
            </a:r>
          </a:p>
          <a:p>
            <a:r>
              <a:rPr lang="en-US" dirty="0"/>
              <a:t>This was a new problem!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Prior fielded large-scale auctions: English (ascending) or Dutch (descending), and bidding on single items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The value of a band to a firm is a function of whether or not the firm gets neighboring bands, or what other firms are dong with neighboring bands (interference!)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Complementarities</a:t>
            </a:r>
            <a:r>
              <a:rPr lang="en-US" b="0" dirty="0"/>
              <a:t> and </a:t>
            </a:r>
            <a:r>
              <a:rPr lang="en-US" b="0" dirty="0">
                <a:solidFill>
                  <a:schemeClr val="tx2"/>
                </a:solidFill>
              </a:rPr>
              <a:t>substitutes</a:t>
            </a:r>
            <a:r>
              <a:rPr lang="en-US" b="0" dirty="0"/>
              <a:t> amongst bands</a:t>
            </a:r>
          </a:p>
          <a:p>
            <a:pPr marL="342900" indent="-342900">
              <a:buFont typeface="Arial" charset="0"/>
              <a:buChar char="•"/>
            </a:pPr>
            <a:endParaRPr lang="en-US" b="0" dirty="0"/>
          </a:p>
          <a:p>
            <a:pPr marL="342900" indent="-342900">
              <a:buFont typeface="Arial" charset="0"/>
              <a:buChar char="•"/>
            </a:pPr>
            <a:endParaRPr lang="en-US" b="0" dirty="0"/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31691" y="5891131"/>
            <a:ext cx="1447801" cy="914400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3453983" y="5891131"/>
            <a:ext cx="2031207" cy="805721"/>
            <a:chOff x="3453983" y="5891131"/>
            <a:chExt cx="2031207" cy="805721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453983" y="5891131"/>
              <a:ext cx="805721" cy="805721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679469" y="5891131"/>
              <a:ext cx="805721" cy="805721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4068136" y="5891131"/>
              <a:ext cx="805721" cy="8057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23949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81737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The Here and Now: Spectrum &amp; Incentive Auctions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2580"/>
            <a:ext cx="7620000" cy="4373563"/>
          </a:xfrm>
        </p:spPr>
        <p:txBody>
          <a:bodyPr/>
          <a:lstStyle/>
          <a:p>
            <a:r>
              <a:rPr lang="en-US" dirty="0">
                <a:solidFill>
                  <a:schemeClr val="tx2"/>
                </a:solidFill>
              </a:rPr>
              <a:t>Exposure</a:t>
            </a:r>
            <a:r>
              <a:rPr lang="en-US" dirty="0"/>
              <a:t> problem: 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Not sure how much firm will spend </a:t>
            </a:r>
            <a:r>
              <a:rPr lang="en-US" b="0" dirty="0">
                <a:sym typeface="Wingdings"/>
              </a:rPr>
              <a:t> firms underbid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Firms can spitefully buy up a single area (e.g., NYC) knowing that a competitor has a nationwide buy plan  artificially increase prices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Solution: combinatorial auctions, multi-clock auctions, etc.</a:t>
            </a:r>
          </a:p>
          <a:p>
            <a:r>
              <a:rPr lang="en-US" dirty="0">
                <a:sym typeface="Wingdings"/>
              </a:rPr>
              <a:t>Implemented solution: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Simultaneous ascending (fixed increments) auctions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Firm #1 bids $100k on DC, Firm #2 bids $130k on DC</a:t>
            </a:r>
            <a:br>
              <a:rPr lang="en-US" b="0" dirty="0">
                <a:sym typeface="Wingdings"/>
              </a:rPr>
            </a:br>
            <a:r>
              <a:rPr lang="en-US" b="0" dirty="0">
                <a:sym typeface="Wingdings"/>
              </a:rPr>
              <a:t>and Chicago in one round; both firms see highest bids</a:t>
            </a:r>
            <a:br>
              <a:rPr lang="en-US" b="0" dirty="0">
                <a:sym typeface="Wingdings"/>
              </a:rPr>
            </a:br>
            <a:r>
              <a:rPr lang="en-US" b="0" dirty="0">
                <a:sym typeface="Wingdings"/>
              </a:rPr>
              <a:t>in each location, can adjust next bids accordingly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80932" y="4142532"/>
            <a:ext cx="1804305" cy="156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96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Firms know that the FCC has </a:t>
            </a:r>
            <a:r>
              <a:rPr lang="en-US" dirty="0">
                <a:solidFill>
                  <a:schemeClr val="tx2"/>
                </a:solidFill>
              </a:rPr>
              <a:t>some</a:t>
            </a:r>
            <a:r>
              <a:rPr lang="en-US" dirty="0"/>
              <a:t> incentive to maximize revenue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Possible workaround: backchannel aka collude to reduce competition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Explicitly illegal</a:t>
            </a:r>
          </a:p>
          <a:p>
            <a:r>
              <a:rPr lang="en-US" dirty="0"/>
              <a:t>Witnessed in the 1996: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Mercury PCS, </a:t>
            </a:r>
            <a:r>
              <a:rPr lang="en-US" b="0" dirty="0" err="1"/>
              <a:t>Omnipoint</a:t>
            </a:r>
            <a:r>
              <a:rPr lang="en-US" b="0" dirty="0"/>
              <a:t>, 21</a:t>
            </a:r>
            <a:r>
              <a:rPr lang="en-US" b="0" baseline="30000" dirty="0"/>
              <a:t>st</a:t>
            </a:r>
            <a:r>
              <a:rPr lang="en-US" b="0" dirty="0"/>
              <a:t> Century Bidding Corp encoded license area codes into the insignificant digits of their bids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E.g., Mercury PCS bids $100,000,</a:t>
            </a:r>
            <a:r>
              <a:rPr lang="en-US" dirty="0"/>
              <a:t>486</a:t>
            </a:r>
            <a:r>
              <a:rPr lang="en-US" b="0" dirty="0"/>
              <a:t> to signal to competitors to stay out of license area code 486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Settled with the FCC in 1998</a:t>
            </a:r>
          </a:p>
          <a:p>
            <a:pPr marL="342900" indent="-342900">
              <a:buFont typeface="Arial" charset="0"/>
              <a:buChar char="•"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9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385809"/>
            <a:ext cx="8859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More info: </a:t>
            </a:r>
            <a:br>
              <a:rPr lang="en-US" sz="1200" dirty="0"/>
            </a:br>
            <a:r>
              <a:rPr lang="en-US" sz="1200" dirty="0"/>
              <a:t>http://</a:t>
            </a:r>
            <a:r>
              <a:rPr lang="en-US" sz="1200" dirty="0" err="1"/>
              <a:t>www.nytimes.com</a:t>
            </a:r>
            <a:r>
              <a:rPr lang="en-US" sz="1200" dirty="0"/>
              <a:t>/1998/11/11/business/company-news-omnipont-and-two-companies-settle-colluding-charges.html</a:t>
            </a:r>
          </a:p>
        </p:txBody>
      </p:sp>
    </p:spTree>
    <p:extLst>
      <p:ext uri="{BB962C8B-B14F-4D97-AF65-F5344CB8AC3E}">
        <p14:creationId xmlns:p14="http://schemas.microsoft.com/office/powerpoint/2010/main" val="31647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14081</TotalTime>
  <Words>1030</Words>
  <Application>Microsoft Macintosh PowerPoint</Application>
  <PresentationFormat>On-screen Show (4:3)</PresentationFormat>
  <Paragraphs>156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Arial Black</vt:lpstr>
      <vt:lpstr>Calibri</vt:lpstr>
      <vt:lpstr>Essential</vt:lpstr>
      <vt:lpstr>Applied Mechanism Design For Social Good</vt:lpstr>
      <vt:lpstr>Allocating Spectrum</vt:lpstr>
      <vt:lpstr>PowerPoint Presentation</vt:lpstr>
      <vt:lpstr>Pre-1980s: Allocation by Committee</vt:lpstr>
      <vt:lpstr>The 1980s: Lotteries</vt:lpstr>
      <vt:lpstr>The Far Future: Spot Markets</vt:lpstr>
      <vt:lpstr>The Here and Now: Spectrum &amp; Incentive Auctions</vt:lpstr>
      <vt:lpstr>The Here and Now: Spectrum &amp; Incentive Auctions</vt:lpstr>
      <vt:lpstr>Collusion</vt:lpstr>
      <vt:lpstr>PowerPoint Presentation</vt:lpstr>
      <vt:lpstr>The Here and Now: Spectrum &amp; Incentive Auctions</vt:lpstr>
      <vt:lpstr>FCC Incentive Auction</vt:lpstr>
      <vt:lpstr>Reverse Auction</vt:lpstr>
      <vt:lpstr>Forward Auction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Kidney Exchange at CMU</dc:title>
  <dc:creator>John Dickerson</dc:creator>
  <cp:lastModifiedBy>John Dickerson</cp:lastModifiedBy>
  <cp:revision>2242</cp:revision>
  <cp:lastPrinted>2018-04-02T20:19:11Z</cp:lastPrinted>
  <dcterms:created xsi:type="dcterms:W3CDTF">2013-03-05T15:39:19Z</dcterms:created>
  <dcterms:modified xsi:type="dcterms:W3CDTF">2020-05-07T19:28:26Z</dcterms:modified>
</cp:coreProperties>
</file>

<file path=docProps/thumbnail.jpeg>
</file>